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Helvetica World" charset="1" panose="020B0500040000020004"/>
      <p:regular r:id="rId31"/>
    </p:embeddedFont>
    <p:embeddedFont>
      <p:font typeface="Noto Serif Display Bold" charset="1" panose="02020802080505020204"/>
      <p:regular r:id="rId32"/>
    </p:embeddedFont>
    <p:embeddedFont>
      <p:font typeface="ITC Benguiat" charset="1" panose="020306030503060207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1962187" y="-1005151"/>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7122" y="1330572"/>
            <a:ext cx="17635304" cy="4548324"/>
            <a:chOff x="0" y="0"/>
            <a:chExt cx="2404653" cy="620184"/>
          </a:xfrm>
        </p:grpSpPr>
        <p:sp>
          <p:nvSpPr>
            <p:cNvPr name="Freeform 4" id="4"/>
            <p:cNvSpPr/>
            <p:nvPr/>
          </p:nvSpPr>
          <p:spPr>
            <a:xfrm flipH="false" flipV="false" rot="0">
              <a:off x="0" y="0"/>
              <a:ext cx="2404653" cy="620184"/>
            </a:xfrm>
            <a:custGeom>
              <a:avLst/>
              <a:gdLst/>
              <a:ahLst/>
              <a:cxnLst/>
              <a:rect r="r" b="b" t="t" l="l"/>
              <a:pathLst>
                <a:path h="620184" w="2404653">
                  <a:moveTo>
                    <a:pt x="0" y="0"/>
                  </a:moveTo>
                  <a:lnTo>
                    <a:pt x="2404653" y="0"/>
                  </a:lnTo>
                  <a:lnTo>
                    <a:pt x="2404653" y="620184"/>
                  </a:lnTo>
                  <a:lnTo>
                    <a:pt x="0" y="620184"/>
                  </a:lnTo>
                  <a:close/>
                </a:path>
              </a:pathLst>
            </a:custGeom>
            <a:blipFill>
              <a:blip r:embed="rId4"/>
              <a:stretch>
                <a:fillRect l="0" t="-59049" r="0" b="-59049"/>
              </a:stretch>
            </a:blipFill>
          </p:spPr>
        </p:sp>
      </p:grpSp>
      <p:sp>
        <p:nvSpPr>
          <p:cNvPr name="Freeform 5" id="5"/>
          <p:cNvSpPr/>
          <p:nvPr/>
        </p:nvSpPr>
        <p:spPr>
          <a:xfrm flipH="false" flipV="false" rot="0">
            <a:off x="0" y="-121375"/>
            <a:ext cx="1559923" cy="1603603"/>
          </a:xfrm>
          <a:custGeom>
            <a:avLst/>
            <a:gdLst/>
            <a:ahLst/>
            <a:cxnLst/>
            <a:rect r="r" b="b" t="t" l="l"/>
            <a:pathLst>
              <a:path h="1603603" w="1559923">
                <a:moveTo>
                  <a:pt x="0" y="0"/>
                </a:moveTo>
                <a:lnTo>
                  <a:pt x="1559923" y="0"/>
                </a:lnTo>
                <a:lnTo>
                  <a:pt x="1559923" y="1603603"/>
                </a:lnTo>
                <a:lnTo>
                  <a:pt x="0" y="1603603"/>
                </a:lnTo>
                <a:lnTo>
                  <a:pt x="0" y="0"/>
                </a:lnTo>
                <a:close/>
              </a:path>
            </a:pathLst>
          </a:custGeom>
          <a:blipFill>
            <a:blip r:embed="rId5"/>
            <a:stretch>
              <a:fillRect l="-69682" t="-19750" r="-70692" b="-20911"/>
            </a:stretch>
          </a:blipFill>
        </p:spPr>
      </p:sp>
      <p:sp>
        <p:nvSpPr>
          <p:cNvPr name="Freeform 6" id="6"/>
          <p:cNvSpPr/>
          <p:nvPr/>
        </p:nvSpPr>
        <p:spPr>
          <a:xfrm flipH="false" flipV="false" rot="0">
            <a:off x="15057859" y="130258"/>
            <a:ext cx="2904566" cy="1100337"/>
          </a:xfrm>
          <a:custGeom>
            <a:avLst/>
            <a:gdLst/>
            <a:ahLst/>
            <a:cxnLst/>
            <a:rect r="r" b="b" t="t" l="l"/>
            <a:pathLst>
              <a:path h="1100337" w="2904566">
                <a:moveTo>
                  <a:pt x="0" y="0"/>
                </a:moveTo>
                <a:lnTo>
                  <a:pt x="2904567" y="0"/>
                </a:lnTo>
                <a:lnTo>
                  <a:pt x="2904567" y="1100337"/>
                </a:lnTo>
                <a:lnTo>
                  <a:pt x="0" y="1100337"/>
                </a:lnTo>
                <a:lnTo>
                  <a:pt x="0" y="0"/>
                </a:lnTo>
                <a:close/>
              </a:path>
            </a:pathLst>
          </a:custGeom>
          <a:blipFill>
            <a:blip r:embed="rId6"/>
            <a:stretch>
              <a:fillRect l="0" t="0" r="0" b="0"/>
            </a:stretch>
          </a:blipFill>
        </p:spPr>
      </p:sp>
      <p:grpSp>
        <p:nvGrpSpPr>
          <p:cNvPr name="Group 7" id="7"/>
          <p:cNvGrpSpPr/>
          <p:nvPr/>
        </p:nvGrpSpPr>
        <p:grpSpPr>
          <a:xfrm rot="0">
            <a:off x="8961531" y="5878896"/>
            <a:ext cx="152412" cy="4391398"/>
            <a:chOff x="0" y="0"/>
            <a:chExt cx="40141" cy="1156582"/>
          </a:xfrm>
        </p:grpSpPr>
        <p:sp>
          <p:nvSpPr>
            <p:cNvPr name="Freeform 8" id="8"/>
            <p:cNvSpPr/>
            <p:nvPr/>
          </p:nvSpPr>
          <p:spPr>
            <a:xfrm flipH="false" flipV="false" rot="0">
              <a:off x="0" y="0"/>
              <a:ext cx="40141" cy="1156582"/>
            </a:xfrm>
            <a:custGeom>
              <a:avLst/>
              <a:gdLst/>
              <a:ahLst/>
              <a:cxnLst/>
              <a:rect r="r" b="b" t="t" l="l"/>
              <a:pathLst>
                <a:path h="1156582" w="40141">
                  <a:moveTo>
                    <a:pt x="0" y="0"/>
                  </a:moveTo>
                  <a:lnTo>
                    <a:pt x="40141" y="0"/>
                  </a:lnTo>
                  <a:lnTo>
                    <a:pt x="40141" y="1156582"/>
                  </a:lnTo>
                  <a:lnTo>
                    <a:pt x="0" y="1156582"/>
                  </a:lnTo>
                  <a:close/>
                </a:path>
              </a:pathLst>
            </a:custGeom>
            <a:solidFill>
              <a:srgbClr val="000000"/>
            </a:solidFill>
          </p:spPr>
        </p:sp>
        <p:sp>
          <p:nvSpPr>
            <p:cNvPr name="TextBox 9" id="9"/>
            <p:cNvSpPr txBox="true"/>
            <p:nvPr/>
          </p:nvSpPr>
          <p:spPr>
            <a:xfrm>
              <a:off x="0" y="-28575"/>
              <a:ext cx="40141" cy="1185157"/>
            </a:xfrm>
            <a:prstGeom prst="rect">
              <a:avLst/>
            </a:prstGeom>
          </p:spPr>
          <p:txBody>
            <a:bodyPr anchor="ctr" rtlCol="false" tIns="50800" lIns="50800" bIns="50800" rIns="50800"/>
            <a:lstStyle/>
            <a:p>
              <a:pPr algn="ctr">
                <a:lnSpc>
                  <a:spcPts val="2370"/>
                </a:lnSpc>
              </a:pPr>
            </a:p>
          </p:txBody>
        </p:sp>
      </p:grpSp>
      <p:sp>
        <p:nvSpPr>
          <p:cNvPr name="TextBox 10" id="10"/>
          <p:cNvSpPr txBox="true"/>
          <p:nvPr/>
        </p:nvSpPr>
        <p:spPr>
          <a:xfrm rot="0">
            <a:off x="1559923" y="452588"/>
            <a:ext cx="2124258" cy="576112"/>
          </a:xfrm>
          <a:prstGeom prst="rect">
            <a:avLst/>
          </a:prstGeom>
        </p:spPr>
        <p:txBody>
          <a:bodyPr anchor="t" rtlCol="false" tIns="0" lIns="0" bIns="0" rIns="0">
            <a:spAutoFit/>
          </a:bodyPr>
          <a:lstStyle/>
          <a:p>
            <a:pPr algn="l">
              <a:lnSpc>
                <a:spcPts val="2370"/>
              </a:lnSpc>
            </a:pPr>
            <a:r>
              <a:rPr lang="en-US" sz="1693" spc="-99">
                <a:solidFill>
                  <a:srgbClr val="FFFFFF"/>
                </a:solidFill>
                <a:latin typeface="Helvetica World"/>
                <a:ea typeface="Helvetica World"/>
                <a:cs typeface="Helvetica World"/>
                <a:sym typeface="Helvetica World"/>
              </a:rPr>
              <a:t>AHMAD DAHLAN UNIVERSITY</a:t>
            </a:r>
          </a:p>
        </p:txBody>
      </p:sp>
      <p:sp>
        <p:nvSpPr>
          <p:cNvPr name="TextBox 11" id="11"/>
          <p:cNvSpPr txBox="true"/>
          <p:nvPr/>
        </p:nvSpPr>
        <p:spPr>
          <a:xfrm rot="0">
            <a:off x="12453422" y="6108925"/>
            <a:ext cx="4963942" cy="460219"/>
          </a:xfrm>
          <a:prstGeom prst="rect">
            <a:avLst/>
          </a:prstGeom>
        </p:spPr>
        <p:txBody>
          <a:bodyPr anchor="t" rtlCol="false" tIns="0" lIns="0" bIns="0" rIns="0">
            <a:spAutoFit/>
          </a:bodyPr>
          <a:lstStyle/>
          <a:p>
            <a:pPr algn="just">
              <a:lnSpc>
                <a:spcPts val="3877"/>
              </a:lnSpc>
            </a:pPr>
            <a:r>
              <a:rPr lang="en-US" sz="2769" spc="-163">
                <a:solidFill>
                  <a:srgbClr val="FFFFFF"/>
                </a:solidFill>
                <a:latin typeface="Helvetica World"/>
                <a:ea typeface="Helvetica World"/>
                <a:cs typeface="Helvetica World"/>
                <a:sym typeface="Helvetica World"/>
              </a:rPr>
              <a:t>MOHD GAMAYOGYA ANFAHRIS</a:t>
            </a:r>
          </a:p>
        </p:txBody>
      </p:sp>
      <p:sp>
        <p:nvSpPr>
          <p:cNvPr name="TextBox 12" id="12"/>
          <p:cNvSpPr txBox="true"/>
          <p:nvPr/>
        </p:nvSpPr>
        <p:spPr>
          <a:xfrm rot="0">
            <a:off x="12453422" y="6990224"/>
            <a:ext cx="1817189" cy="460219"/>
          </a:xfrm>
          <a:prstGeom prst="rect">
            <a:avLst/>
          </a:prstGeom>
        </p:spPr>
        <p:txBody>
          <a:bodyPr anchor="t" rtlCol="false" tIns="0" lIns="0" bIns="0" rIns="0">
            <a:spAutoFit/>
          </a:bodyPr>
          <a:lstStyle/>
          <a:p>
            <a:pPr algn="just">
              <a:lnSpc>
                <a:spcPts val="3877"/>
              </a:lnSpc>
            </a:pPr>
            <a:r>
              <a:rPr lang="en-US" sz="2769" spc="-163">
                <a:solidFill>
                  <a:srgbClr val="FFFFFF"/>
                </a:solidFill>
                <a:latin typeface="Helvetica World"/>
                <a:ea typeface="Helvetica World"/>
                <a:cs typeface="Helvetica World"/>
                <a:sym typeface="Helvetica World"/>
              </a:rPr>
              <a:t>2300018186</a:t>
            </a:r>
          </a:p>
        </p:txBody>
      </p:sp>
      <p:sp>
        <p:nvSpPr>
          <p:cNvPr name="TextBox 13" id="13"/>
          <p:cNvSpPr txBox="true"/>
          <p:nvPr/>
        </p:nvSpPr>
        <p:spPr>
          <a:xfrm rot="0">
            <a:off x="327122" y="6050346"/>
            <a:ext cx="8115300" cy="1193800"/>
          </a:xfrm>
          <a:prstGeom prst="rect">
            <a:avLst/>
          </a:prstGeom>
        </p:spPr>
        <p:txBody>
          <a:bodyPr anchor="t" rtlCol="false" tIns="0" lIns="0" bIns="0" rIns="0">
            <a:spAutoFit/>
          </a:bodyPr>
          <a:lstStyle/>
          <a:p>
            <a:pPr algn="l">
              <a:lnSpc>
                <a:spcPts val="9799"/>
              </a:lnSpc>
            </a:pPr>
            <a:r>
              <a:rPr lang="en-US" sz="6999" spc="-755" b="true">
                <a:solidFill>
                  <a:srgbClr val="F4EEDF"/>
                </a:solidFill>
                <a:latin typeface="Noto Serif Display Bold"/>
                <a:ea typeface="Noto Serif Display Bold"/>
                <a:cs typeface="Noto Serif Display Bold"/>
                <a:sym typeface="Noto Serif Display Bold"/>
              </a:rPr>
              <a:t>Judul</a:t>
            </a:r>
          </a:p>
        </p:txBody>
      </p:sp>
      <p:sp>
        <p:nvSpPr>
          <p:cNvPr name="TextBox 14" id="14"/>
          <p:cNvSpPr txBox="true"/>
          <p:nvPr/>
        </p:nvSpPr>
        <p:spPr>
          <a:xfrm rot="0">
            <a:off x="-420159" y="7554911"/>
            <a:ext cx="7443175" cy="723900"/>
          </a:xfrm>
          <a:prstGeom prst="rect">
            <a:avLst/>
          </a:prstGeom>
        </p:spPr>
        <p:txBody>
          <a:bodyPr anchor="t" rtlCol="false" tIns="0" lIns="0" bIns="0" rIns="0">
            <a:spAutoFit/>
          </a:bodyPr>
          <a:lstStyle/>
          <a:p>
            <a:pPr algn="ctr">
              <a:lnSpc>
                <a:spcPts val="4500"/>
              </a:lnSpc>
            </a:pPr>
            <a:r>
              <a:rPr lang="en-US" sz="5000" spc="-100">
                <a:solidFill>
                  <a:srgbClr val="D0A933"/>
                </a:solidFill>
                <a:latin typeface="ITC Benguiat"/>
                <a:ea typeface="ITC Benguiat"/>
                <a:cs typeface="ITC Benguiat"/>
                <a:sym typeface="ITC Benguiat"/>
              </a:rPr>
              <a:t>GAME MINESWEEPER</a:t>
            </a:r>
          </a:p>
        </p:txBody>
      </p:sp>
      <p:sp>
        <p:nvSpPr>
          <p:cNvPr name="TextBox 15" id="15"/>
          <p:cNvSpPr txBox="true"/>
          <p:nvPr/>
        </p:nvSpPr>
        <p:spPr>
          <a:xfrm rot="0">
            <a:off x="7402399" y="486074"/>
            <a:ext cx="3483203" cy="542626"/>
          </a:xfrm>
          <a:prstGeom prst="rect">
            <a:avLst/>
          </a:prstGeom>
        </p:spPr>
        <p:txBody>
          <a:bodyPr anchor="t" rtlCol="false" tIns="0" lIns="0" bIns="0" rIns="0">
            <a:spAutoFit/>
          </a:bodyPr>
          <a:lstStyle/>
          <a:p>
            <a:pPr algn="just">
              <a:lnSpc>
                <a:spcPts val="4562"/>
              </a:lnSpc>
            </a:pPr>
            <a:r>
              <a:rPr lang="en-US" sz="3258" spc="-192">
                <a:solidFill>
                  <a:srgbClr val="FFFFFF"/>
                </a:solidFill>
                <a:latin typeface="Helvetica World"/>
                <a:ea typeface="Helvetica World"/>
                <a:cs typeface="Helvetica World"/>
                <a:sym typeface="Helvetica World"/>
              </a:rPr>
              <a:t>TAHUN 2024 / 2025</a:t>
            </a:r>
          </a:p>
        </p:txBody>
      </p:sp>
      <p:sp>
        <p:nvSpPr>
          <p:cNvPr name="TextBox 16" id="16"/>
          <p:cNvSpPr txBox="true"/>
          <p:nvPr/>
        </p:nvSpPr>
        <p:spPr>
          <a:xfrm rot="0">
            <a:off x="9577699" y="6030745"/>
            <a:ext cx="4355151" cy="538399"/>
          </a:xfrm>
          <a:prstGeom prst="rect">
            <a:avLst/>
          </a:prstGeom>
        </p:spPr>
        <p:txBody>
          <a:bodyPr anchor="t" rtlCol="false" tIns="0" lIns="0" bIns="0" rIns="0">
            <a:spAutoFit/>
          </a:bodyPr>
          <a:lstStyle/>
          <a:p>
            <a:pPr algn="l">
              <a:lnSpc>
                <a:spcPts val="4449"/>
              </a:lnSpc>
              <a:spcBef>
                <a:spcPct val="0"/>
              </a:spcBef>
            </a:pPr>
            <a:r>
              <a:rPr lang="en-US" sz="3178" spc="-187">
                <a:solidFill>
                  <a:srgbClr val="FFFFFF"/>
                </a:solidFill>
                <a:latin typeface="Helvetica World"/>
                <a:ea typeface="Helvetica World"/>
                <a:cs typeface="Helvetica World"/>
                <a:sym typeface="Helvetica World"/>
              </a:rPr>
              <a:t>Nama                  : </a:t>
            </a:r>
          </a:p>
        </p:txBody>
      </p:sp>
      <p:sp>
        <p:nvSpPr>
          <p:cNvPr name="TextBox 17" id="17"/>
          <p:cNvSpPr txBox="true"/>
          <p:nvPr/>
        </p:nvSpPr>
        <p:spPr>
          <a:xfrm rot="0">
            <a:off x="9577699" y="7840661"/>
            <a:ext cx="6689588" cy="538399"/>
          </a:xfrm>
          <a:prstGeom prst="rect">
            <a:avLst/>
          </a:prstGeom>
        </p:spPr>
        <p:txBody>
          <a:bodyPr anchor="t" rtlCol="false" tIns="0" lIns="0" bIns="0" rIns="0">
            <a:spAutoFit/>
          </a:bodyPr>
          <a:lstStyle/>
          <a:p>
            <a:pPr algn="l">
              <a:lnSpc>
                <a:spcPts val="4449"/>
              </a:lnSpc>
              <a:spcBef>
                <a:spcPct val="0"/>
              </a:spcBef>
            </a:pPr>
            <a:r>
              <a:rPr lang="en-US" sz="3178" spc="-187">
                <a:solidFill>
                  <a:srgbClr val="FFFFFF"/>
                </a:solidFill>
                <a:latin typeface="Helvetica World"/>
                <a:ea typeface="Helvetica World"/>
                <a:cs typeface="Helvetica World"/>
                <a:sym typeface="Helvetica World"/>
              </a:rPr>
              <a:t>Kelas                   :       C</a:t>
            </a:r>
          </a:p>
        </p:txBody>
      </p:sp>
      <p:sp>
        <p:nvSpPr>
          <p:cNvPr name="TextBox 18" id="18"/>
          <p:cNvSpPr txBox="true"/>
          <p:nvPr/>
        </p:nvSpPr>
        <p:spPr>
          <a:xfrm rot="0">
            <a:off x="9577699" y="6912044"/>
            <a:ext cx="4916656" cy="538399"/>
          </a:xfrm>
          <a:prstGeom prst="rect">
            <a:avLst/>
          </a:prstGeom>
        </p:spPr>
        <p:txBody>
          <a:bodyPr anchor="t" rtlCol="false" tIns="0" lIns="0" bIns="0" rIns="0">
            <a:spAutoFit/>
          </a:bodyPr>
          <a:lstStyle/>
          <a:p>
            <a:pPr algn="l">
              <a:lnSpc>
                <a:spcPts val="4449"/>
              </a:lnSpc>
              <a:spcBef>
                <a:spcPct val="0"/>
              </a:spcBef>
            </a:pPr>
            <a:r>
              <a:rPr lang="en-US" sz="3178" spc="-187">
                <a:solidFill>
                  <a:srgbClr val="FFFFFF"/>
                </a:solidFill>
                <a:latin typeface="Helvetica World"/>
                <a:ea typeface="Helvetica World"/>
                <a:cs typeface="Helvetica World"/>
                <a:sym typeface="Helvetica World"/>
              </a:rPr>
              <a:t>NIM                      :</a:t>
            </a:r>
          </a:p>
        </p:txBody>
      </p:sp>
      <p:sp>
        <p:nvSpPr>
          <p:cNvPr name="TextBox 19" id="19"/>
          <p:cNvSpPr txBox="true"/>
          <p:nvPr/>
        </p:nvSpPr>
        <p:spPr>
          <a:xfrm rot="0">
            <a:off x="9577699" y="8719901"/>
            <a:ext cx="8710301" cy="538399"/>
          </a:xfrm>
          <a:prstGeom prst="rect">
            <a:avLst/>
          </a:prstGeom>
        </p:spPr>
        <p:txBody>
          <a:bodyPr anchor="t" rtlCol="false" tIns="0" lIns="0" bIns="0" rIns="0">
            <a:spAutoFit/>
          </a:bodyPr>
          <a:lstStyle/>
          <a:p>
            <a:pPr algn="l">
              <a:lnSpc>
                <a:spcPts val="4449"/>
              </a:lnSpc>
              <a:spcBef>
                <a:spcPct val="0"/>
              </a:spcBef>
            </a:pPr>
            <a:r>
              <a:rPr lang="en-US" sz="3178" spc="-187">
                <a:solidFill>
                  <a:srgbClr val="FFFFFF"/>
                </a:solidFill>
                <a:latin typeface="Helvetica World"/>
                <a:ea typeface="Helvetica World"/>
                <a:cs typeface="Helvetica World"/>
                <a:sym typeface="Helvetica World"/>
              </a:rPr>
              <a:t>Mata Kuliah      :        Pemograman berorientasi objek</a:t>
            </a:r>
          </a:p>
        </p:txBody>
      </p:sp>
      <p:sp>
        <p:nvSpPr>
          <p:cNvPr name="TextBox 20" id="20"/>
          <p:cNvSpPr txBox="true"/>
          <p:nvPr/>
        </p:nvSpPr>
        <p:spPr>
          <a:xfrm rot="0">
            <a:off x="155289" y="8530394"/>
            <a:ext cx="8882448" cy="1739900"/>
          </a:xfrm>
          <a:prstGeom prst="rect">
            <a:avLst/>
          </a:prstGeom>
        </p:spPr>
        <p:txBody>
          <a:bodyPr anchor="t" rtlCol="false" tIns="0" lIns="0" bIns="0" rIns="0">
            <a:spAutoFit/>
          </a:bodyPr>
          <a:lstStyle/>
          <a:p>
            <a:pPr algn="l">
              <a:lnSpc>
                <a:spcPts val="7000"/>
              </a:lnSpc>
              <a:spcBef>
                <a:spcPct val="0"/>
              </a:spcBef>
            </a:pPr>
            <a:r>
              <a:rPr lang="en-US" b="true" sz="5000" spc="-540">
                <a:solidFill>
                  <a:srgbClr val="D0A933"/>
                </a:solidFill>
                <a:latin typeface="Noto Serif Display Bold"/>
                <a:ea typeface="Noto Serif Display Bold"/>
                <a:cs typeface="Noto Serif Display Bold"/>
                <a:sym typeface="Noto Serif Display Bold"/>
              </a:rPr>
              <a:t>Link youtube :   </a:t>
            </a:r>
            <a:r>
              <a:rPr lang="en-US" b="true" sz="5000" spc="-540">
                <a:solidFill>
                  <a:srgbClr val="FFFFFF"/>
                </a:solidFill>
                <a:latin typeface="Noto Serif Display Bold"/>
                <a:ea typeface="Noto Serif Display Bold"/>
                <a:cs typeface="Noto Serif Display Bold"/>
                <a:sym typeface="Noto Serif Display Bold"/>
              </a:rPr>
              <a:t>https://youtu.be/HL9tfTeKr9Y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85362" y="1732099"/>
            <a:ext cx="14087837" cy="7924408"/>
          </a:xfrm>
          <a:custGeom>
            <a:avLst/>
            <a:gdLst/>
            <a:ahLst/>
            <a:cxnLst/>
            <a:rect r="r" b="b" t="t" l="l"/>
            <a:pathLst>
              <a:path h="7924408" w="14087837">
                <a:moveTo>
                  <a:pt x="0" y="0"/>
                </a:moveTo>
                <a:lnTo>
                  <a:pt x="14087837" y="0"/>
                </a:lnTo>
                <a:lnTo>
                  <a:pt x="14087837" y="7924408"/>
                </a:lnTo>
                <a:lnTo>
                  <a:pt x="0" y="7924408"/>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36951" y="1857126"/>
            <a:ext cx="14214099" cy="7995431"/>
          </a:xfrm>
          <a:custGeom>
            <a:avLst/>
            <a:gdLst/>
            <a:ahLst/>
            <a:cxnLst/>
            <a:rect r="r" b="b" t="t" l="l"/>
            <a:pathLst>
              <a:path h="7995431" w="14214099">
                <a:moveTo>
                  <a:pt x="0" y="0"/>
                </a:moveTo>
                <a:lnTo>
                  <a:pt x="14214098" y="0"/>
                </a:lnTo>
                <a:lnTo>
                  <a:pt x="14214098" y="7995431"/>
                </a:lnTo>
                <a:lnTo>
                  <a:pt x="0" y="7995431"/>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1054" y="1732099"/>
            <a:ext cx="14373531" cy="8067144"/>
          </a:xfrm>
          <a:custGeom>
            <a:avLst/>
            <a:gdLst/>
            <a:ahLst/>
            <a:cxnLst/>
            <a:rect r="r" b="b" t="t" l="l"/>
            <a:pathLst>
              <a:path h="8067144" w="14373531">
                <a:moveTo>
                  <a:pt x="0" y="0"/>
                </a:moveTo>
                <a:lnTo>
                  <a:pt x="14373531" y="0"/>
                </a:lnTo>
                <a:lnTo>
                  <a:pt x="14373531" y="8067145"/>
                </a:lnTo>
                <a:lnTo>
                  <a:pt x="0" y="8067145"/>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1670" y="1732099"/>
            <a:ext cx="13969405" cy="7857790"/>
          </a:xfrm>
          <a:custGeom>
            <a:avLst/>
            <a:gdLst/>
            <a:ahLst/>
            <a:cxnLst/>
            <a:rect r="r" b="b" t="t" l="l"/>
            <a:pathLst>
              <a:path h="7857790" w="13969405">
                <a:moveTo>
                  <a:pt x="0" y="0"/>
                </a:moveTo>
                <a:lnTo>
                  <a:pt x="13969404" y="0"/>
                </a:lnTo>
                <a:lnTo>
                  <a:pt x="13969404" y="7857790"/>
                </a:lnTo>
                <a:lnTo>
                  <a:pt x="0" y="7857790"/>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88440" y="1732099"/>
            <a:ext cx="13900890" cy="7819251"/>
          </a:xfrm>
          <a:custGeom>
            <a:avLst/>
            <a:gdLst/>
            <a:ahLst/>
            <a:cxnLst/>
            <a:rect r="r" b="b" t="t" l="l"/>
            <a:pathLst>
              <a:path h="7819251" w="13900890">
                <a:moveTo>
                  <a:pt x="0" y="0"/>
                </a:moveTo>
                <a:lnTo>
                  <a:pt x="13900890" y="0"/>
                </a:lnTo>
                <a:lnTo>
                  <a:pt x="13900890" y="7819251"/>
                </a:lnTo>
                <a:lnTo>
                  <a:pt x="0" y="7819251"/>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2285" y="1732099"/>
            <a:ext cx="13765929" cy="7743335"/>
          </a:xfrm>
          <a:custGeom>
            <a:avLst/>
            <a:gdLst/>
            <a:ahLst/>
            <a:cxnLst/>
            <a:rect r="r" b="b" t="t" l="l"/>
            <a:pathLst>
              <a:path h="7743335" w="13765929">
                <a:moveTo>
                  <a:pt x="0" y="0"/>
                </a:moveTo>
                <a:lnTo>
                  <a:pt x="13765930" y="0"/>
                </a:lnTo>
                <a:lnTo>
                  <a:pt x="13765930" y="7743335"/>
                </a:lnTo>
                <a:lnTo>
                  <a:pt x="0" y="7743335"/>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
        <p:nvSpPr>
          <p:cNvPr name="Freeform 4" id="4"/>
          <p:cNvSpPr/>
          <p:nvPr/>
        </p:nvSpPr>
        <p:spPr>
          <a:xfrm flipH="false" flipV="false" rot="0">
            <a:off x="-2836454" y="-1414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84054" y="1099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41054" y="1732099"/>
            <a:ext cx="14244441" cy="8012498"/>
          </a:xfrm>
          <a:custGeom>
            <a:avLst/>
            <a:gdLst/>
            <a:ahLst/>
            <a:cxnLst/>
            <a:rect r="r" b="b" t="t" l="l"/>
            <a:pathLst>
              <a:path h="8012498" w="14244441">
                <a:moveTo>
                  <a:pt x="0" y="0"/>
                </a:moveTo>
                <a:lnTo>
                  <a:pt x="14244441" y="0"/>
                </a:lnTo>
                <a:lnTo>
                  <a:pt x="14244441" y="8012498"/>
                </a:lnTo>
                <a:lnTo>
                  <a:pt x="0" y="8012498"/>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
        <p:nvSpPr>
          <p:cNvPr name="Freeform 4" id="4"/>
          <p:cNvSpPr/>
          <p:nvPr/>
        </p:nvSpPr>
        <p:spPr>
          <a:xfrm flipH="false" flipV="false" rot="0">
            <a:off x="-2836454" y="-1414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84054" y="1099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11119" y="1913510"/>
            <a:ext cx="13367148" cy="7535730"/>
          </a:xfrm>
          <a:custGeom>
            <a:avLst/>
            <a:gdLst/>
            <a:ahLst/>
            <a:cxnLst/>
            <a:rect r="r" b="b" t="t" l="l"/>
            <a:pathLst>
              <a:path h="7535730" w="13367148">
                <a:moveTo>
                  <a:pt x="0" y="0"/>
                </a:moveTo>
                <a:lnTo>
                  <a:pt x="13367148" y="0"/>
                </a:lnTo>
                <a:lnTo>
                  <a:pt x="13367148" y="7535730"/>
                </a:lnTo>
                <a:lnTo>
                  <a:pt x="0" y="7535730"/>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
        <p:nvSpPr>
          <p:cNvPr name="Freeform 4" id="4"/>
          <p:cNvSpPr/>
          <p:nvPr/>
        </p:nvSpPr>
        <p:spPr>
          <a:xfrm flipH="false" flipV="false" rot="0">
            <a:off x="-2836454" y="-1414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84054" y="1099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9208" y="1732099"/>
            <a:ext cx="14122094" cy="7943678"/>
          </a:xfrm>
          <a:custGeom>
            <a:avLst/>
            <a:gdLst/>
            <a:ahLst/>
            <a:cxnLst/>
            <a:rect r="r" b="b" t="t" l="l"/>
            <a:pathLst>
              <a:path h="7943678" w="14122094">
                <a:moveTo>
                  <a:pt x="0" y="0"/>
                </a:moveTo>
                <a:lnTo>
                  <a:pt x="14122093" y="0"/>
                </a:lnTo>
                <a:lnTo>
                  <a:pt x="14122093" y="7943678"/>
                </a:lnTo>
                <a:lnTo>
                  <a:pt x="0" y="7943678"/>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446514" y="-5342039"/>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85076" y="2128933"/>
            <a:ext cx="7360311" cy="7446649"/>
          </a:xfrm>
          <a:custGeom>
            <a:avLst/>
            <a:gdLst/>
            <a:ahLst/>
            <a:cxnLst/>
            <a:rect r="r" b="b" t="t" l="l"/>
            <a:pathLst>
              <a:path h="7446649" w="7360311">
                <a:moveTo>
                  <a:pt x="0" y="0"/>
                </a:moveTo>
                <a:lnTo>
                  <a:pt x="7360311" y="0"/>
                </a:lnTo>
                <a:lnTo>
                  <a:pt x="7360311" y="7446648"/>
                </a:lnTo>
                <a:lnTo>
                  <a:pt x="0" y="7446648"/>
                </a:lnTo>
                <a:lnTo>
                  <a:pt x="0" y="0"/>
                </a:lnTo>
                <a:close/>
              </a:path>
            </a:pathLst>
          </a:custGeom>
          <a:blipFill>
            <a:blip r:embed="rId4"/>
            <a:stretch>
              <a:fillRect l="0" t="0" r="0" b="0"/>
            </a:stretch>
          </a:blipFill>
        </p:spPr>
      </p:sp>
      <p:sp>
        <p:nvSpPr>
          <p:cNvPr name="TextBox 4" id="4"/>
          <p:cNvSpPr txBox="true"/>
          <p:nvPr/>
        </p:nvSpPr>
        <p:spPr>
          <a:xfrm rot="0">
            <a:off x="2772688" y="194819"/>
            <a:ext cx="11985088" cy="1556962"/>
          </a:xfrm>
          <a:prstGeom prst="rect">
            <a:avLst/>
          </a:prstGeom>
        </p:spPr>
        <p:txBody>
          <a:bodyPr anchor="t" rtlCol="false" tIns="0" lIns="0" bIns="0" rIns="0">
            <a:spAutoFit/>
          </a:bodyPr>
          <a:lstStyle/>
          <a:p>
            <a:pPr algn="l">
              <a:lnSpc>
                <a:spcPts val="11426"/>
              </a:lnSpc>
            </a:pPr>
            <a:r>
              <a:rPr lang="en-US" sz="12420" spc="-1341" b="true">
                <a:solidFill>
                  <a:srgbClr val="F4EEDF"/>
                </a:solidFill>
                <a:latin typeface="Noto Serif Display Bold"/>
                <a:ea typeface="Noto Serif Display Bold"/>
                <a:cs typeface="Noto Serif Display Bold"/>
                <a:sym typeface="Noto Serif Display Bold"/>
              </a:rPr>
              <a:t>Tampilan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5930727" y="2185666"/>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40074" y="6056945"/>
            <a:ext cx="1898635" cy="1898635"/>
          </a:xfrm>
          <a:custGeom>
            <a:avLst/>
            <a:gdLst/>
            <a:ahLst/>
            <a:cxnLst/>
            <a:rect r="r" b="b" t="t" l="l"/>
            <a:pathLst>
              <a:path h="1898635" w="1898635">
                <a:moveTo>
                  <a:pt x="0" y="0"/>
                </a:moveTo>
                <a:lnTo>
                  <a:pt x="1898635" y="0"/>
                </a:lnTo>
                <a:lnTo>
                  <a:pt x="1898635" y="1898635"/>
                </a:lnTo>
                <a:lnTo>
                  <a:pt x="0" y="189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01945" y="4787424"/>
            <a:ext cx="2738129" cy="356076"/>
          </a:xfrm>
          <a:prstGeom prst="rect">
            <a:avLst/>
          </a:prstGeom>
        </p:spPr>
        <p:txBody>
          <a:bodyPr anchor="t" rtlCol="false" tIns="0" lIns="0" bIns="0" rIns="0">
            <a:spAutoFit/>
          </a:bodyPr>
          <a:lstStyle/>
          <a:p>
            <a:pPr algn="l">
              <a:lnSpc>
                <a:spcPts val="2948"/>
              </a:lnSpc>
            </a:pPr>
            <a:r>
              <a:rPr lang="en-US" sz="2106" spc="-124">
                <a:solidFill>
                  <a:srgbClr val="FFFFFF"/>
                </a:solidFill>
                <a:latin typeface="Helvetica World"/>
                <a:ea typeface="Helvetica World"/>
                <a:cs typeface="Helvetica World"/>
                <a:sym typeface="Helvetica World"/>
              </a:rPr>
              <a:t>DESKRIPSI  APLIKASI</a:t>
            </a:r>
          </a:p>
        </p:txBody>
      </p:sp>
      <p:sp>
        <p:nvSpPr>
          <p:cNvPr name="TextBox 5" id="5"/>
          <p:cNvSpPr txBox="true"/>
          <p:nvPr/>
        </p:nvSpPr>
        <p:spPr>
          <a:xfrm rot="0">
            <a:off x="533928" y="-217528"/>
            <a:ext cx="10131409" cy="2468492"/>
          </a:xfrm>
          <a:prstGeom prst="rect">
            <a:avLst/>
          </a:prstGeom>
        </p:spPr>
        <p:txBody>
          <a:bodyPr anchor="t" rtlCol="false" tIns="0" lIns="0" bIns="0" rIns="0">
            <a:spAutoFit/>
          </a:bodyPr>
          <a:lstStyle/>
          <a:p>
            <a:pPr algn="l">
              <a:lnSpc>
                <a:spcPts val="20158"/>
              </a:lnSpc>
            </a:pPr>
            <a:r>
              <a:rPr lang="en-US" sz="14399" spc="-1555" b="true">
                <a:solidFill>
                  <a:srgbClr val="F4EEDF"/>
                </a:solidFill>
                <a:latin typeface="Noto Serif Display Bold"/>
                <a:ea typeface="Noto Serif Display Bold"/>
                <a:cs typeface="Noto Serif Display Bold"/>
                <a:sym typeface="Noto Serif Display Bold"/>
              </a:rPr>
              <a:t>OUTLINE</a:t>
            </a:r>
          </a:p>
        </p:txBody>
      </p:sp>
      <p:sp>
        <p:nvSpPr>
          <p:cNvPr name="Freeform 6" id="6"/>
          <p:cNvSpPr/>
          <p:nvPr/>
        </p:nvSpPr>
        <p:spPr>
          <a:xfrm flipH="false" flipV="false" rot="0">
            <a:off x="10516852" y="6056945"/>
            <a:ext cx="1898635" cy="1898635"/>
          </a:xfrm>
          <a:custGeom>
            <a:avLst/>
            <a:gdLst/>
            <a:ahLst/>
            <a:cxnLst/>
            <a:rect r="r" b="b" t="t" l="l"/>
            <a:pathLst>
              <a:path h="1898635" w="1898635">
                <a:moveTo>
                  <a:pt x="0" y="0"/>
                </a:moveTo>
                <a:lnTo>
                  <a:pt x="1898635" y="0"/>
                </a:lnTo>
                <a:lnTo>
                  <a:pt x="1898635" y="1898635"/>
                </a:lnTo>
                <a:lnTo>
                  <a:pt x="0" y="189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021692" y="2576587"/>
            <a:ext cx="1898635" cy="1898635"/>
          </a:xfrm>
          <a:custGeom>
            <a:avLst/>
            <a:gdLst/>
            <a:ahLst/>
            <a:cxnLst/>
            <a:rect r="r" b="b" t="t" l="l"/>
            <a:pathLst>
              <a:path h="1898635" w="1898635">
                <a:moveTo>
                  <a:pt x="0" y="0"/>
                </a:moveTo>
                <a:lnTo>
                  <a:pt x="1898635" y="0"/>
                </a:lnTo>
                <a:lnTo>
                  <a:pt x="1898635" y="1898635"/>
                </a:lnTo>
                <a:lnTo>
                  <a:pt x="0" y="189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638074" y="2576587"/>
            <a:ext cx="1898635" cy="1898635"/>
          </a:xfrm>
          <a:custGeom>
            <a:avLst/>
            <a:gdLst/>
            <a:ahLst/>
            <a:cxnLst/>
            <a:rect r="r" b="b" t="t" l="l"/>
            <a:pathLst>
              <a:path h="1898635" w="1898635">
                <a:moveTo>
                  <a:pt x="0" y="0"/>
                </a:moveTo>
                <a:lnTo>
                  <a:pt x="1898635" y="0"/>
                </a:lnTo>
                <a:lnTo>
                  <a:pt x="1898635" y="1898635"/>
                </a:lnTo>
                <a:lnTo>
                  <a:pt x="0" y="189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779422" y="2576587"/>
            <a:ext cx="1898635" cy="1898635"/>
          </a:xfrm>
          <a:custGeom>
            <a:avLst/>
            <a:gdLst/>
            <a:ahLst/>
            <a:cxnLst/>
            <a:rect r="r" b="b" t="t" l="l"/>
            <a:pathLst>
              <a:path h="1898635" w="1898635">
                <a:moveTo>
                  <a:pt x="0" y="0"/>
                </a:moveTo>
                <a:lnTo>
                  <a:pt x="1898635" y="0"/>
                </a:lnTo>
                <a:lnTo>
                  <a:pt x="1898635" y="1898635"/>
                </a:lnTo>
                <a:lnTo>
                  <a:pt x="0" y="189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454139" y="2765492"/>
            <a:ext cx="1321879" cy="1368424"/>
          </a:xfrm>
          <a:prstGeom prst="rect">
            <a:avLst/>
          </a:prstGeom>
        </p:spPr>
        <p:txBody>
          <a:bodyPr anchor="t" rtlCol="false" tIns="0" lIns="0" bIns="0" rIns="0">
            <a:spAutoFit/>
          </a:bodyPr>
          <a:lstStyle/>
          <a:p>
            <a:pPr algn="l">
              <a:lnSpc>
                <a:spcPts val="11200"/>
              </a:lnSpc>
            </a:pPr>
            <a:r>
              <a:rPr lang="en-US" sz="8000" spc="-864" b="true">
                <a:solidFill>
                  <a:srgbClr val="000000"/>
                </a:solidFill>
                <a:latin typeface="Noto Serif Display Bold"/>
                <a:ea typeface="Noto Serif Display Bold"/>
                <a:cs typeface="Noto Serif Display Bold"/>
                <a:sym typeface="Noto Serif Display Bold"/>
              </a:rPr>
              <a:t>01</a:t>
            </a:r>
          </a:p>
        </p:txBody>
      </p:sp>
      <p:sp>
        <p:nvSpPr>
          <p:cNvPr name="TextBox 11" id="11"/>
          <p:cNvSpPr txBox="true"/>
          <p:nvPr/>
        </p:nvSpPr>
        <p:spPr>
          <a:xfrm rot="0">
            <a:off x="8067101" y="2765492"/>
            <a:ext cx="1321879" cy="1368424"/>
          </a:xfrm>
          <a:prstGeom prst="rect">
            <a:avLst/>
          </a:prstGeom>
        </p:spPr>
        <p:txBody>
          <a:bodyPr anchor="t" rtlCol="false" tIns="0" lIns="0" bIns="0" rIns="0">
            <a:spAutoFit/>
          </a:bodyPr>
          <a:lstStyle/>
          <a:p>
            <a:pPr algn="l">
              <a:lnSpc>
                <a:spcPts val="11200"/>
              </a:lnSpc>
            </a:pPr>
            <a:r>
              <a:rPr lang="en-US" sz="8000" spc="-864" b="true">
                <a:solidFill>
                  <a:srgbClr val="000000"/>
                </a:solidFill>
                <a:latin typeface="Noto Serif Display Bold"/>
                <a:ea typeface="Noto Serif Display Bold"/>
                <a:cs typeface="Noto Serif Display Bold"/>
                <a:sym typeface="Noto Serif Display Bold"/>
              </a:rPr>
              <a:t>02</a:t>
            </a:r>
          </a:p>
        </p:txBody>
      </p:sp>
      <p:sp>
        <p:nvSpPr>
          <p:cNvPr name="TextBox 12" id="12"/>
          <p:cNvSpPr txBox="true"/>
          <p:nvPr/>
        </p:nvSpPr>
        <p:spPr>
          <a:xfrm rot="0">
            <a:off x="13213357" y="2765492"/>
            <a:ext cx="1321879" cy="1368424"/>
          </a:xfrm>
          <a:prstGeom prst="rect">
            <a:avLst/>
          </a:prstGeom>
        </p:spPr>
        <p:txBody>
          <a:bodyPr anchor="t" rtlCol="false" tIns="0" lIns="0" bIns="0" rIns="0">
            <a:spAutoFit/>
          </a:bodyPr>
          <a:lstStyle/>
          <a:p>
            <a:pPr algn="l">
              <a:lnSpc>
                <a:spcPts val="11200"/>
              </a:lnSpc>
            </a:pPr>
            <a:r>
              <a:rPr lang="en-US" sz="8000" spc="-864" b="true">
                <a:solidFill>
                  <a:srgbClr val="000000"/>
                </a:solidFill>
                <a:latin typeface="Noto Serif Display Bold"/>
                <a:ea typeface="Noto Serif Display Bold"/>
                <a:cs typeface="Noto Serif Display Bold"/>
                <a:sym typeface="Noto Serif Display Bold"/>
              </a:rPr>
              <a:t>03</a:t>
            </a:r>
          </a:p>
        </p:txBody>
      </p:sp>
      <p:sp>
        <p:nvSpPr>
          <p:cNvPr name="TextBox 13" id="13"/>
          <p:cNvSpPr txBox="true"/>
          <p:nvPr/>
        </p:nvSpPr>
        <p:spPr>
          <a:xfrm rot="0">
            <a:off x="5748719" y="6245850"/>
            <a:ext cx="1321879" cy="1368424"/>
          </a:xfrm>
          <a:prstGeom prst="rect">
            <a:avLst/>
          </a:prstGeom>
        </p:spPr>
        <p:txBody>
          <a:bodyPr anchor="t" rtlCol="false" tIns="0" lIns="0" bIns="0" rIns="0">
            <a:spAutoFit/>
          </a:bodyPr>
          <a:lstStyle/>
          <a:p>
            <a:pPr algn="l">
              <a:lnSpc>
                <a:spcPts val="11200"/>
              </a:lnSpc>
            </a:pPr>
            <a:r>
              <a:rPr lang="en-US" sz="8000" spc="-864" b="true">
                <a:solidFill>
                  <a:srgbClr val="000000"/>
                </a:solidFill>
                <a:latin typeface="Noto Serif Display Bold"/>
                <a:ea typeface="Noto Serif Display Bold"/>
                <a:cs typeface="Noto Serif Display Bold"/>
                <a:sym typeface="Noto Serif Display Bold"/>
              </a:rPr>
              <a:t>04</a:t>
            </a:r>
          </a:p>
        </p:txBody>
      </p:sp>
      <p:sp>
        <p:nvSpPr>
          <p:cNvPr name="TextBox 14" id="14"/>
          <p:cNvSpPr txBox="true"/>
          <p:nvPr/>
        </p:nvSpPr>
        <p:spPr>
          <a:xfrm rot="0">
            <a:off x="10956690" y="6245850"/>
            <a:ext cx="1321879" cy="1368424"/>
          </a:xfrm>
          <a:prstGeom prst="rect">
            <a:avLst/>
          </a:prstGeom>
        </p:spPr>
        <p:txBody>
          <a:bodyPr anchor="t" rtlCol="false" tIns="0" lIns="0" bIns="0" rIns="0">
            <a:spAutoFit/>
          </a:bodyPr>
          <a:lstStyle/>
          <a:p>
            <a:pPr algn="l">
              <a:lnSpc>
                <a:spcPts val="11200"/>
              </a:lnSpc>
            </a:pPr>
            <a:r>
              <a:rPr lang="en-US" sz="8000" spc="-864" b="true">
                <a:solidFill>
                  <a:srgbClr val="000000"/>
                </a:solidFill>
                <a:latin typeface="Noto Serif Display Bold"/>
                <a:ea typeface="Noto Serif Display Bold"/>
                <a:cs typeface="Noto Serif Display Bold"/>
                <a:sym typeface="Noto Serif Display Bold"/>
              </a:rPr>
              <a:t>05</a:t>
            </a:r>
          </a:p>
        </p:txBody>
      </p:sp>
      <p:sp>
        <p:nvSpPr>
          <p:cNvPr name="TextBox 15" id="15"/>
          <p:cNvSpPr txBox="true"/>
          <p:nvPr/>
        </p:nvSpPr>
        <p:spPr>
          <a:xfrm rot="0">
            <a:off x="7778723" y="4787424"/>
            <a:ext cx="2738129" cy="356076"/>
          </a:xfrm>
          <a:prstGeom prst="rect">
            <a:avLst/>
          </a:prstGeom>
        </p:spPr>
        <p:txBody>
          <a:bodyPr anchor="t" rtlCol="false" tIns="0" lIns="0" bIns="0" rIns="0">
            <a:spAutoFit/>
          </a:bodyPr>
          <a:lstStyle/>
          <a:p>
            <a:pPr algn="l">
              <a:lnSpc>
                <a:spcPts val="2948"/>
              </a:lnSpc>
            </a:pPr>
            <a:r>
              <a:rPr lang="en-US" sz="2106" spc="-124">
                <a:solidFill>
                  <a:srgbClr val="FFFFFF"/>
                </a:solidFill>
                <a:latin typeface="Helvetica World"/>
                <a:ea typeface="Helvetica World"/>
                <a:cs typeface="Helvetica World"/>
                <a:sym typeface="Helvetica World"/>
              </a:rPr>
              <a:t>FITUR  FITUR</a:t>
            </a:r>
          </a:p>
        </p:txBody>
      </p:sp>
      <p:sp>
        <p:nvSpPr>
          <p:cNvPr name="TextBox 16" id="16"/>
          <p:cNvSpPr txBox="true"/>
          <p:nvPr/>
        </p:nvSpPr>
        <p:spPr>
          <a:xfrm rot="0">
            <a:off x="12779422" y="4787424"/>
            <a:ext cx="2738129" cy="356076"/>
          </a:xfrm>
          <a:prstGeom prst="rect">
            <a:avLst/>
          </a:prstGeom>
        </p:spPr>
        <p:txBody>
          <a:bodyPr anchor="t" rtlCol="false" tIns="0" lIns="0" bIns="0" rIns="0">
            <a:spAutoFit/>
          </a:bodyPr>
          <a:lstStyle/>
          <a:p>
            <a:pPr algn="l">
              <a:lnSpc>
                <a:spcPts val="2948"/>
              </a:lnSpc>
            </a:pPr>
            <a:r>
              <a:rPr lang="en-US" sz="2106" spc="-124">
                <a:solidFill>
                  <a:srgbClr val="FFFFFF"/>
                </a:solidFill>
                <a:latin typeface="Helvetica World"/>
                <a:ea typeface="Helvetica World"/>
                <a:cs typeface="Helvetica World"/>
                <a:sym typeface="Helvetica World"/>
              </a:rPr>
              <a:t>ALUR  OPERASI</a:t>
            </a:r>
          </a:p>
        </p:txBody>
      </p:sp>
      <p:sp>
        <p:nvSpPr>
          <p:cNvPr name="TextBox 17" id="17"/>
          <p:cNvSpPr txBox="true"/>
          <p:nvPr/>
        </p:nvSpPr>
        <p:spPr>
          <a:xfrm rot="0">
            <a:off x="4772593" y="8296217"/>
            <a:ext cx="3274131" cy="356076"/>
          </a:xfrm>
          <a:prstGeom prst="rect">
            <a:avLst/>
          </a:prstGeom>
        </p:spPr>
        <p:txBody>
          <a:bodyPr anchor="t" rtlCol="false" tIns="0" lIns="0" bIns="0" rIns="0">
            <a:spAutoFit/>
          </a:bodyPr>
          <a:lstStyle/>
          <a:p>
            <a:pPr algn="l">
              <a:lnSpc>
                <a:spcPts val="2948"/>
              </a:lnSpc>
            </a:pPr>
            <a:r>
              <a:rPr lang="en-US" sz="2106" spc="-124">
                <a:solidFill>
                  <a:srgbClr val="FFFFFF"/>
                </a:solidFill>
                <a:latin typeface="Helvetica World"/>
                <a:ea typeface="Helvetica World"/>
                <a:cs typeface="Helvetica World"/>
                <a:sym typeface="Helvetica World"/>
              </a:rPr>
              <a:t>SCREENSHOTS  CODINGAN</a:t>
            </a:r>
          </a:p>
        </p:txBody>
      </p:sp>
      <p:sp>
        <p:nvSpPr>
          <p:cNvPr name="TextBox 18" id="18"/>
          <p:cNvSpPr txBox="true"/>
          <p:nvPr/>
        </p:nvSpPr>
        <p:spPr>
          <a:xfrm rot="0">
            <a:off x="10248565" y="8241330"/>
            <a:ext cx="2738129" cy="356076"/>
          </a:xfrm>
          <a:prstGeom prst="rect">
            <a:avLst/>
          </a:prstGeom>
        </p:spPr>
        <p:txBody>
          <a:bodyPr anchor="t" rtlCol="false" tIns="0" lIns="0" bIns="0" rIns="0">
            <a:spAutoFit/>
          </a:bodyPr>
          <a:lstStyle/>
          <a:p>
            <a:pPr algn="l">
              <a:lnSpc>
                <a:spcPts val="2948"/>
              </a:lnSpc>
            </a:pPr>
            <a:r>
              <a:rPr lang="en-US" sz="2106" spc="-124">
                <a:solidFill>
                  <a:srgbClr val="FFFFFF"/>
                </a:solidFill>
                <a:latin typeface="Helvetica World"/>
                <a:ea typeface="Helvetica World"/>
                <a:cs typeface="Helvetica World"/>
                <a:sym typeface="Helvetica World"/>
              </a:rPr>
              <a:t>TAMPILAN  OUTPUT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446514" y="-5342039"/>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8956" y="1963036"/>
            <a:ext cx="7680161" cy="7838982"/>
          </a:xfrm>
          <a:custGeom>
            <a:avLst/>
            <a:gdLst/>
            <a:ahLst/>
            <a:cxnLst/>
            <a:rect r="r" b="b" t="t" l="l"/>
            <a:pathLst>
              <a:path h="7838982" w="7680161">
                <a:moveTo>
                  <a:pt x="0" y="0"/>
                </a:moveTo>
                <a:lnTo>
                  <a:pt x="7680161" y="0"/>
                </a:lnTo>
                <a:lnTo>
                  <a:pt x="7680161" y="7838983"/>
                </a:lnTo>
                <a:lnTo>
                  <a:pt x="0" y="7838983"/>
                </a:lnTo>
                <a:lnTo>
                  <a:pt x="0" y="0"/>
                </a:lnTo>
                <a:close/>
              </a:path>
            </a:pathLst>
          </a:custGeom>
          <a:blipFill>
            <a:blip r:embed="rId4"/>
            <a:stretch>
              <a:fillRect l="0" t="0" r="0" b="0"/>
            </a:stretch>
          </a:blipFill>
        </p:spPr>
      </p:sp>
      <p:sp>
        <p:nvSpPr>
          <p:cNvPr name="TextBox 4" id="4"/>
          <p:cNvSpPr txBox="true"/>
          <p:nvPr/>
        </p:nvSpPr>
        <p:spPr>
          <a:xfrm rot="0">
            <a:off x="2916997" y="194819"/>
            <a:ext cx="11985088" cy="1556962"/>
          </a:xfrm>
          <a:prstGeom prst="rect">
            <a:avLst/>
          </a:prstGeom>
        </p:spPr>
        <p:txBody>
          <a:bodyPr anchor="t" rtlCol="false" tIns="0" lIns="0" bIns="0" rIns="0">
            <a:spAutoFit/>
          </a:bodyPr>
          <a:lstStyle/>
          <a:p>
            <a:pPr algn="l">
              <a:lnSpc>
                <a:spcPts val="11426"/>
              </a:lnSpc>
            </a:pPr>
            <a:r>
              <a:rPr lang="en-US" sz="12420" spc="-1341" b="true">
                <a:solidFill>
                  <a:srgbClr val="F4EEDF"/>
                </a:solidFill>
                <a:latin typeface="Noto Serif Display Bold"/>
                <a:ea typeface="Noto Serif Display Bold"/>
                <a:cs typeface="Noto Serif Display Bold"/>
                <a:sym typeface="Noto Serif Display Bold"/>
              </a:rPr>
              <a:t>Tampilan EASY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446514" y="-5342039"/>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77595" y="1953062"/>
            <a:ext cx="10532809" cy="7886441"/>
          </a:xfrm>
          <a:custGeom>
            <a:avLst/>
            <a:gdLst/>
            <a:ahLst/>
            <a:cxnLst/>
            <a:rect r="r" b="b" t="t" l="l"/>
            <a:pathLst>
              <a:path h="7886441" w="10532809">
                <a:moveTo>
                  <a:pt x="0" y="0"/>
                </a:moveTo>
                <a:lnTo>
                  <a:pt x="10532810" y="0"/>
                </a:lnTo>
                <a:lnTo>
                  <a:pt x="10532810" y="7886441"/>
                </a:lnTo>
                <a:lnTo>
                  <a:pt x="0" y="7886441"/>
                </a:lnTo>
                <a:lnTo>
                  <a:pt x="0" y="0"/>
                </a:lnTo>
                <a:close/>
              </a:path>
            </a:pathLst>
          </a:custGeom>
          <a:blipFill>
            <a:blip r:embed="rId4"/>
            <a:stretch>
              <a:fillRect l="0" t="0" r="0" b="0"/>
            </a:stretch>
          </a:blipFill>
        </p:spPr>
      </p:sp>
      <p:sp>
        <p:nvSpPr>
          <p:cNvPr name="TextBox 4" id="4"/>
          <p:cNvSpPr txBox="true"/>
          <p:nvPr/>
        </p:nvSpPr>
        <p:spPr>
          <a:xfrm rot="0">
            <a:off x="2916997" y="194819"/>
            <a:ext cx="13077708" cy="1556962"/>
          </a:xfrm>
          <a:prstGeom prst="rect">
            <a:avLst/>
          </a:prstGeom>
        </p:spPr>
        <p:txBody>
          <a:bodyPr anchor="t" rtlCol="false" tIns="0" lIns="0" bIns="0" rIns="0">
            <a:spAutoFit/>
          </a:bodyPr>
          <a:lstStyle/>
          <a:p>
            <a:pPr algn="l">
              <a:lnSpc>
                <a:spcPts val="11426"/>
              </a:lnSpc>
            </a:pPr>
            <a:r>
              <a:rPr lang="en-US" sz="12420" spc="-1341" b="true">
                <a:solidFill>
                  <a:srgbClr val="F4EEDF"/>
                </a:solidFill>
                <a:latin typeface="Noto Serif Display Bold"/>
                <a:ea typeface="Noto Serif Display Bold"/>
                <a:cs typeface="Noto Serif Display Bold"/>
                <a:sym typeface="Noto Serif Display Bold"/>
              </a:rPr>
              <a:t>Tampilan NORMAL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446514" y="-5342039"/>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3364" y="2038526"/>
            <a:ext cx="14244014" cy="7567132"/>
          </a:xfrm>
          <a:custGeom>
            <a:avLst/>
            <a:gdLst/>
            <a:ahLst/>
            <a:cxnLst/>
            <a:rect r="r" b="b" t="t" l="l"/>
            <a:pathLst>
              <a:path h="7567132" w="14244014">
                <a:moveTo>
                  <a:pt x="0" y="0"/>
                </a:moveTo>
                <a:lnTo>
                  <a:pt x="14244014" y="0"/>
                </a:lnTo>
                <a:lnTo>
                  <a:pt x="14244014" y="7567132"/>
                </a:lnTo>
                <a:lnTo>
                  <a:pt x="0" y="7567132"/>
                </a:lnTo>
                <a:lnTo>
                  <a:pt x="0" y="0"/>
                </a:lnTo>
                <a:close/>
              </a:path>
            </a:pathLst>
          </a:custGeom>
          <a:blipFill>
            <a:blip r:embed="rId4"/>
            <a:stretch>
              <a:fillRect l="0" t="0" r="0" b="0"/>
            </a:stretch>
          </a:blipFill>
        </p:spPr>
      </p:sp>
      <p:sp>
        <p:nvSpPr>
          <p:cNvPr name="TextBox 4" id="4"/>
          <p:cNvSpPr txBox="true"/>
          <p:nvPr/>
        </p:nvSpPr>
        <p:spPr>
          <a:xfrm rot="0">
            <a:off x="2916997" y="194819"/>
            <a:ext cx="13077708" cy="1556962"/>
          </a:xfrm>
          <a:prstGeom prst="rect">
            <a:avLst/>
          </a:prstGeom>
        </p:spPr>
        <p:txBody>
          <a:bodyPr anchor="t" rtlCol="false" tIns="0" lIns="0" bIns="0" rIns="0">
            <a:spAutoFit/>
          </a:bodyPr>
          <a:lstStyle/>
          <a:p>
            <a:pPr algn="l">
              <a:lnSpc>
                <a:spcPts val="11426"/>
              </a:lnSpc>
            </a:pPr>
            <a:r>
              <a:rPr lang="en-US" sz="12420" spc="-1341" b="true">
                <a:solidFill>
                  <a:srgbClr val="F4EEDF"/>
                </a:solidFill>
                <a:latin typeface="Noto Serif Display Bold"/>
                <a:ea typeface="Noto Serif Display Bold"/>
                <a:cs typeface="Noto Serif Display Bold"/>
                <a:sym typeface="Noto Serif Display Bold"/>
              </a:rPr>
              <a:t>Tampilan HARD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446514" y="-5342039"/>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39337" y="1845190"/>
            <a:ext cx="7809326" cy="7901608"/>
          </a:xfrm>
          <a:custGeom>
            <a:avLst/>
            <a:gdLst/>
            <a:ahLst/>
            <a:cxnLst/>
            <a:rect r="r" b="b" t="t" l="l"/>
            <a:pathLst>
              <a:path h="7901608" w="7809326">
                <a:moveTo>
                  <a:pt x="0" y="0"/>
                </a:moveTo>
                <a:lnTo>
                  <a:pt x="7809326" y="0"/>
                </a:lnTo>
                <a:lnTo>
                  <a:pt x="7809326" y="7901608"/>
                </a:lnTo>
                <a:lnTo>
                  <a:pt x="0" y="7901608"/>
                </a:lnTo>
                <a:lnTo>
                  <a:pt x="0" y="0"/>
                </a:lnTo>
                <a:close/>
              </a:path>
            </a:pathLst>
          </a:custGeom>
          <a:blipFill>
            <a:blip r:embed="rId4"/>
            <a:stretch>
              <a:fillRect l="0" t="0" r="0" b="0"/>
            </a:stretch>
          </a:blipFill>
        </p:spPr>
      </p:sp>
      <p:sp>
        <p:nvSpPr>
          <p:cNvPr name="TextBox 4" id="4"/>
          <p:cNvSpPr txBox="true"/>
          <p:nvPr/>
        </p:nvSpPr>
        <p:spPr>
          <a:xfrm rot="0">
            <a:off x="1790195" y="276225"/>
            <a:ext cx="15469105" cy="1241424"/>
          </a:xfrm>
          <a:prstGeom prst="rect">
            <a:avLst/>
          </a:prstGeom>
        </p:spPr>
        <p:txBody>
          <a:bodyPr anchor="t" rtlCol="false" tIns="0" lIns="0" bIns="0" rIns="0">
            <a:spAutoFit/>
          </a:bodyPr>
          <a:lstStyle/>
          <a:p>
            <a:pPr algn="l">
              <a:lnSpc>
                <a:spcPts val="9199"/>
              </a:lnSpc>
            </a:pPr>
            <a:r>
              <a:rPr lang="en-US" sz="9999" spc="-1079" b="true">
                <a:solidFill>
                  <a:srgbClr val="F4EEDF"/>
                </a:solidFill>
                <a:latin typeface="Noto Serif Display Bold"/>
                <a:ea typeface="Noto Serif Display Bold"/>
                <a:cs typeface="Noto Serif Display Bold"/>
                <a:sym typeface="Noto Serif Display Bold"/>
              </a:rPr>
              <a:t>Tampilan Ketika klik ranjau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446514" y="-5342039"/>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22784" y="1517649"/>
            <a:ext cx="8158350" cy="8302321"/>
          </a:xfrm>
          <a:custGeom>
            <a:avLst/>
            <a:gdLst/>
            <a:ahLst/>
            <a:cxnLst/>
            <a:rect r="r" b="b" t="t" l="l"/>
            <a:pathLst>
              <a:path h="8302321" w="8158350">
                <a:moveTo>
                  <a:pt x="0" y="0"/>
                </a:moveTo>
                <a:lnTo>
                  <a:pt x="8158350" y="0"/>
                </a:lnTo>
                <a:lnTo>
                  <a:pt x="8158350" y="8302321"/>
                </a:lnTo>
                <a:lnTo>
                  <a:pt x="0" y="8302321"/>
                </a:lnTo>
                <a:lnTo>
                  <a:pt x="0" y="0"/>
                </a:lnTo>
                <a:close/>
              </a:path>
            </a:pathLst>
          </a:custGeom>
          <a:blipFill>
            <a:blip r:embed="rId4"/>
            <a:stretch>
              <a:fillRect l="0" t="0" r="0" b="0"/>
            </a:stretch>
          </a:blipFill>
        </p:spPr>
      </p:sp>
      <p:sp>
        <p:nvSpPr>
          <p:cNvPr name="TextBox 4" id="4"/>
          <p:cNvSpPr txBox="true"/>
          <p:nvPr/>
        </p:nvSpPr>
        <p:spPr>
          <a:xfrm rot="0">
            <a:off x="1790195" y="276225"/>
            <a:ext cx="15469105" cy="1241424"/>
          </a:xfrm>
          <a:prstGeom prst="rect">
            <a:avLst/>
          </a:prstGeom>
        </p:spPr>
        <p:txBody>
          <a:bodyPr anchor="t" rtlCol="false" tIns="0" lIns="0" bIns="0" rIns="0">
            <a:spAutoFit/>
          </a:bodyPr>
          <a:lstStyle/>
          <a:p>
            <a:pPr algn="l">
              <a:lnSpc>
                <a:spcPts val="9199"/>
              </a:lnSpc>
            </a:pPr>
            <a:r>
              <a:rPr lang="en-US" sz="9999" spc="-1079" b="true">
                <a:solidFill>
                  <a:srgbClr val="F4EEDF"/>
                </a:solidFill>
                <a:latin typeface="Noto Serif Display Bold"/>
                <a:ea typeface="Noto Serif Display Bold"/>
                <a:cs typeface="Noto Serif Display Bold"/>
                <a:sym typeface="Noto Serif Display Bold"/>
              </a:rPr>
              <a:t>Tampilan Ketika Menang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3085361" y="-1005151"/>
            <a:ext cx="24458723" cy="12297302"/>
          </a:xfrm>
          <a:custGeom>
            <a:avLst/>
            <a:gdLst/>
            <a:ahLst/>
            <a:cxnLst/>
            <a:rect r="r" b="b" t="t" l="l"/>
            <a:pathLst>
              <a:path h="12297302" w="24458723">
                <a:moveTo>
                  <a:pt x="0" y="0"/>
                </a:moveTo>
                <a:lnTo>
                  <a:pt x="24458722" y="0"/>
                </a:lnTo>
                <a:lnTo>
                  <a:pt x="24458722"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342401"/>
            <a:ext cx="10560277" cy="5116672"/>
          </a:xfrm>
          <a:prstGeom prst="rect">
            <a:avLst/>
          </a:prstGeom>
        </p:spPr>
        <p:txBody>
          <a:bodyPr anchor="t" rtlCol="false" tIns="0" lIns="0" bIns="0" rIns="0">
            <a:spAutoFit/>
          </a:bodyPr>
          <a:lstStyle/>
          <a:p>
            <a:pPr algn="l">
              <a:lnSpc>
                <a:spcPts val="18187"/>
              </a:lnSpc>
            </a:pPr>
            <a:r>
              <a:rPr lang="en-US" sz="28417" spc="-3069" b="true">
                <a:solidFill>
                  <a:srgbClr val="F4EEDF"/>
                </a:solidFill>
                <a:latin typeface="Noto Serif Display Bold"/>
                <a:ea typeface="Noto Serif Display Bold"/>
                <a:cs typeface="Noto Serif Display Bold"/>
                <a:sym typeface="Noto Serif Display Bold"/>
              </a:rPr>
              <a:t>thank you</a:t>
            </a:r>
          </a:p>
        </p:txBody>
      </p:sp>
      <p:grpSp>
        <p:nvGrpSpPr>
          <p:cNvPr name="Group 4" id="4"/>
          <p:cNvGrpSpPr/>
          <p:nvPr/>
        </p:nvGrpSpPr>
        <p:grpSpPr>
          <a:xfrm rot="0">
            <a:off x="11215788" y="1827926"/>
            <a:ext cx="8018792" cy="7015350"/>
            <a:chOff x="0" y="0"/>
            <a:chExt cx="1488495" cy="1302230"/>
          </a:xfrm>
        </p:grpSpPr>
        <p:sp>
          <p:nvSpPr>
            <p:cNvPr name="Freeform 5" id="5"/>
            <p:cNvSpPr/>
            <p:nvPr/>
          </p:nvSpPr>
          <p:spPr>
            <a:xfrm flipH="false" flipV="false" rot="0">
              <a:off x="0" y="0"/>
              <a:ext cx="1488495" cy="1302230"/>
            </a:xfrm>
            <a:custGeom>
              <a:avLst/>
              <a:gdLst/>
              <a:ahLst/>
              <a:cxnLst/>
              <a:rect r="r" b="b" t="t" l="l"/>
              <a:pathLst>
                <a:path h="1302230" w="1488495">
                  <a:moveTo>
                    <a:pt x="0" y="0"/>
                  </a:moveTo>
                  <a:lnTo>
                    <a:pt x="1488495" y="0"/>
                  </a:lnTo>
                  <a:lnTo>
                    <a:pt x="1488495" y="1302230"/>
                  </a:lnTo>
                  <a:lnTo>
                    <a:pt x="0" y="1302230"/>
                  </a:lnTo>
                  <a:close/>
                </a:path>
              </a:pathLst>
            </a:custGeom>
            <a:blipFill>
              <a:blip r:embed="rId4"/>
              <a:stretch>
                <a:fillRect l="-15532" t="0" r="-15532"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365060" y="-5363128"/>
            <a:ext cx="24458723" cy="12297302"/>
          </a:xfrm>
          <a:custGeom>
            <a:avLst/>
            <a:gdLst/>
            <a:ahLst/>
            <a:cxnLst/>
            <a:rect r="r" b="b" t="t" l="l"/>
            <a:pathLst>
              <a:path h="12297302" w="24458723">
                <a:moveTo>
                  <a:pt x="0" y="0"/>
                </a:moveTo>
                <a:lnTo>
                  <a:pt x="24458723" y="0"/>
                </a:lnTo>
                <a:lnTo>
                  <a:pt x="24458723"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67278" y="1280962"/>
            <a:ext cx="8018792" cy="8096900"/>
            <a:chOff x="0" y="0"/>
            <a:chExt cx="1488495" cy="1502993"/>
          </a:xfrm>
        </p:grpSpPr>
        <p:sp>
          <p:nvSpPr>
            <p:cNvPr name="Freeform 4" id="4"/>
            <p:cNvSpPr/>
            <p:nvPr/>
          </p:nvSpPr>
          <p:spPr>
            <a:xfrm flipH="false" flipV="false" rot="0">
              <a:off x="0" y="0"/>
              <a:ext cx="1488495" cy="1502993"/>
            </a:xfrm>
            <a:custGeom>
              <a:avLst/>
              <a:gdLst/>
              <a:ahLst/>
              <a:cxnLst/>
              <a:rect r="r" b="b" t="t" l="l"/>
              <a:pathLst>
                <a:path h="1502993" w="1488495">
                  <a:moveTo>
                    <a:pt x="0" y="0"/>
                  </a:moveTo>
                  <a:lnTo>
                    <a:pt x="1488495" y="0"/>
                  </a:lnTo>
                  <a:lnTo>
                    <a:pt x="1488495" y="1502993"/>
                  </a:lnTo>
                  <a:lnTo>
                    <a:pt x="0" y="1502993"/>
                  </a:lnTo>
                  <a:close/>
                </a:path>
              </a:pathLst>
            </a:custGeom>
            <a:blipFill>
              <a:blip r:embed="rId4"/>
              <a:stretch>
                <a:fillRect l="0" t="-100" r="0" b="-100"/>
              </a:stretch>
            </a:blipFill>
          </p:spPr>
        </p:sp>
      </p:grpSp>
      <p:sp>
        <p:nvSpPr>
          <p:cNvPr name="TextBox 5" id="5"/>
          <p:cNvSpPr txBox="true"/>
          <p:nvPr/>
        </p:nvSpPr>
        <p:spPr>
          <a:xfrm rot="0">
            <a:off x="15057859" y="1000125"/>
            <a:ext cx="2201441" cy="280837"/>
          </a:xfrm>
          <a:prstGeom prst="rect">
            <a:avLst/>
          </a:prstGeom>
        </p:spPr>
        <p:txBody>
          <a:bodyPr anchor="t" rtlCol="false" tIns="0" lIns="0" bIns="0" rIns="0">
            <a:spAutoFit/>
          </a:bodyPr>
          <a:lstStyle/>
          <a:p>
            <a:pPr algn="r">
              <a:lnSpc>
                <a:spcPts val="2370"/>
              </a:lnSpc>
            </a:pPr>
            <a:r>
              <a:rPr lang="en-US" sz="1693" spc="-99">
                <a:solidFill>
                  <a:srgbClr val="FFFFFF"/>
                </a:solidFill>
                <a:latin typeface="Helvetica World"/>
                <a:ea typeface="Helvetica World"/>
                <a:cs typeface="Helvetica World"/>
                <a:sym typeface="Helvetica World"/>
              </a:rPr>
              <a:t>COMPANY PROFILE</a:t>
            </a:r>
          </a:p>
        </p:txBody>
      </p:sp>
      <p:sp>
        <p:nvSpPr>
          <p:cNvPr name="TextBox 6" id="6"/>
          <p:cNvSpPr txBox="true"/>
          <p:nvPr/>
        </p:nvSpPr>
        <p:spPr>
          <a:xfrm rot="0">
            <a:off x="634377" y="764735"/>
            <a:ext cx="7359540" cy="1670602"/>
          </a:xfrm>
          <a:prstGeom prst="rect">
            <a:avLst/>
          </a:prstGeom>
        </p:spPr>
        <p:txBody>
          <a:bodyPr anchor="t" rtlCol="false" tIns="0" lIns="0" bIns="0" rIns="0">
            <a:spAutoFit/>
          </a:bodyPr>
          <a:lstStyle/>
          <a:p>
            <a:pPr algn="l">
              <a:lnSpc>
                <a:spcPts val="12245"/>
              </a:lnSpc>
            </a:pPr>
            <a:r>
              <a:rPr lang="en-US" sz="13310" spc="-1437" b="true">
                <a:solidFill>
                  <a:srgbClr val="F4EEDF"/>
                </a:solidFill>
                <a:latin typeface="Noto Serif Display Bold"/>
                <a:ea typeface="Noto Serif Display Bold"/>
                <a:cs typeface="Noto Serif Display Bold"/>
                <a:sym typeface="Noto Serif Display Bold"/>
              </a:rPr>
              <a:t>Deskripsi</a:t>
            </a:r>
          </a:p>
        </p:txBody>
      </p:sp>
      <p:sp>
        <p:nvSpPr>
          <p:cNvPr name="TextBox 7" id="7"/>
          <p:cNvSpPr txBox="true"/>
          <p:nvPr/>
        </p:nvSpPr>
        <p:spPr>
          <a:xfrm rot="0">
            <a:off x="634377" y="3568700"/>
            <a:ext cx="8078662" cy="5498251"/>
          </a:xfrm>
          <a:prstGeom prst="rect">
            <a:avLst/>
          </a:prstGeom>
        </p:spPr>
        <p:txBody>
          <a:bodyPr anchor="t" rtlCol="false" tIns="0" lIns="0" bIns="0" rIns="0">
            <a:spAutoFit/>
          </a:bodyPr>
          <a:lstStyle/>
          <a:p>
            <a:pPr algn="just">
              <a:lnSpc>
                <a:spcPts val="3666"/>
              </a:lnSpc>
            </a:pPr>
            <a:r>
              <a:rPr lang="en-US" sz="2618" spc="-154">
                <a:solidFill>
                  <a:srgbClr val="FFFFFF"/>
                </a:solidFill>
                <a:latin typeface="Helvetica World"/>
                <a:ea typeface="Helvetica World"/>
                <a:cs typeface="Helvetica World"/>
                <a:sym typeface="Helvetica World"/>
              </a:rPr>
              <a:t>Minesweeper adalah permainan puzzle di mana pemain harus mengungkap semua kotak bebas ranjau tanpa membuka kotak yang berisi ranjau. Papan permainan berbentuk grid, dan angka pada kotak menunjukkan jumlah ranjau di sekitarnya. Pemain dapat menandai kotak yang diduga berisi ranjau dengan simbol bendera. Permainan memiliki tingkat kesulitan seperti "Easy," "Normal," dan "Hard," yang menentukan ukuran papan dan jumlah ranjau. Pemain menang jika semua kotak bebas ranjau terungkap, tetapi kalah jika membuka kotak berisi ranjau. Minesweeper menggabungkan logika, strategi, dan keberuntungan, menjadikannya permainan yang seru dan menantang.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3187967" y="1697817"/>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8691">
            <a:off x="11025738" y="3572488"/>
            <a:ext cx="4490357" cy="4114800"/>
          </a:xfrm>
          <a:custGeom>
            <a:avLst/>
            <a:gdLst/>
            <a:ahLst/>
            <a:cxnLst/>
            <a:rect r="r" b="b" t="t" l="l"/>
            <a:pathLst>
              <a:path h="4114800" w="4490357">
                <a:moveTo>
                  <a:pt x="0" y="0"/>
                </a:moveTo>
                <a:lnTo>
                  <a:pt x="4490357" y="0"/>
                </a:lnTo>
                <a:lnTo>
                  <a:pt x="44903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82430" y="1952750"/>
            <a:ext cx="4133666" cy="1322773"/>
          </a:xfrm>
          <a:custGeom>
            <a:avLst/>
            <a:gdLst/>
            <a:ahLst/>
            <a:cxnLst/>
            <a:rect r="r" b="b" t="t" l="l"/>
            <a:pathLst>
              <a:path h="1322773" w="4133666">
                <a:moveTo>
                  <a:pt x="0" y="0"/>
                </a:moveTo>
                <a:lnTo>
                  <a:pt x="4133665" y="0"/>
                </a:lnTo>
                <a:lnTo>
                  <a:pt x="4133665" y="1322773"/>
                </a:lnTo>
                <a:lnTo>
                  <a:pt x="0" y="1322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85821" y="6904571"/>
            <a:ext cx="3443049" cy="2873381"/>
          </a:xfrm>
          <a:custGeom>
            <a:avLst/>
            <a:gdLst/>
            <a:ahLst/>
            <a:cxnLst/>
            <a:rect r="r" b="b" t="t" l="l"/>
            <a:pathLst>
              <a:path h="2873381" w="3443049">
                <a:moveTo>
                  <a:pt x="0" y="0"/>
                </a:moveTo>
                <a:lnTo>
                  <a:pt x="3443048" y="0"/>
                </a:lnTo>
                <a:lnTo>
                  <a:pt x="3443048" y="2873380"/>
                </a:lnTo>
                <a:lnTo>
                  <a:pt x="0" y="28733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38542">
            <a:off x="9271748" y="3714450"/>
            <a:ext cx="1785240" cy="2660926"/>
          </a:xfrm>
          <a:custGeom>
            <a:avLst/>
            <a:gdLst/>
            <a:ahLst/>
            <a:cxnLst/>
            <a:rect r="r" b="b" t="t" l="l"/>
            <a:pathLst>
              <a:path h="2660926" w="1785240">
                <a:moveTo>
                  <a:pt x="0" y="0"/>
                </a:moveTo>
                <a:lnTo>
                  <a:pt x="1785240" y="0"/>
                </a:lnTo>
                <a:lnTo>
                  <a:pt x="1785240" y="2660926"/>
                </a:lnTo>
                <a:lnTo>
                  <a:pt x="0" y="26609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85881" y="710236"/>
            <a:ext cx="9608008" cy="1670602"/>
          </a:xfrm>
          <a:prstGeom prst="rect">
            <a:avLst/>
          </a:prstGeom>
        </p:spPr>
        <p:txBody>
          <a:bodyPr anchor="t" rtlCol="false" tIns="0" lIns="0" bIns="0" rIns="0">
            <a:spAutoFit/>
          </a:bodyPr>
          <a:lstStyle/>
          <a:p>
            <a:pPr algn="l">
              <a:lnSpc>
                <a:spcPts val="12245"/>
              </a:lnSpc>
            </a:pPr>
            <a:r>
              <a:rPr lang="en-US" sz="13310" spc="-1437" b="true">
                <a:solidFill>
                  <a:srgbClr val="F4EEDF"/>
                </a:solidFill>
                <a:latin typeface="Noto Serif Display Bold"/>
                <a:ea typeface="Noto Serif Display Bold"/>
                <a:cs typeface="Noto Serif Display Bold"/>
                <a:sym typeface="Noto Serif Display Bold"/>
              </a:rPr>
              <a:t>Fitur Fitur</a:t>
            </a:r>
          </a:p>
        </p:txBody>
      </p:sp>
      <p:sp>
        <p:nvSpPr>
          <p:cNvPr name="TextBox 8" id="8"/>
          <p:cNvSpPr txBox="true"/>
          <p:nvPr/>
        </p:nvSpPr>
        <p:spPr>
          <a:xfrm rot="0">
            <a:off x="1028700" y="3082413"/>
            <a:ext cx="5767855" cy="5998210"/>
          </a:xfrm>
          <a:prstGeom prst="rect">
            <a:avLst/>
          </a:prstGeom>
        </p:spPr>
        <p:txBody>
          <a:bodyPr anchor="t" rtlCol="false" tIns="0" lIns="0" bIns="0" rIns="0">
            <a:spAutoFit/>
          </a:bodyPr>
          <a:lstStyle/>
          <a:p>
            <a:pPr algn="l" marL="604519" indent="-302260" lvl="1">
              <a:lnSpc>
                <a:spcPts val="3919"/>
              </a:lnSpc>
              <a:buFont typeface="Arial"/>
              <a:buChar char="•"/>
            </a:pPr>
            <a:r>
              <a:rPr lang="en-US" sz="2799" spc="-89">
                <a:solidFill>
                  <a:srgbClr val="FFFFFF"/>
                </a:solidFill>
                <a:latin typeface="Helvetica World"/>
                <a:ea typeface="Helvetica World"/>
                <a:cs typeface="Helvetica World"/>
                <a:sym typeface="Helvetica World"/>
              </a:rPr>
              <a:t> Terdapat 3 tingkatan kesulitan: EASY, NORMAL, HARD</a:t>
            </a:r>
          </a:p>
          <a:p>
            <a:pPr algn="l" marL="604519" indent="-302260" lvl="1">
              <a:lnSpc>
                <a:spcPts val="3919"/>
              </a:lnSpc>
              <a:buFont typeface="Arial"/>
              <a:buChar char="•"/>
            </a:pPr>
            <a:r>
              <a:rPr lang="en-US" sz="2799" spc="-89">
                <a:solidFill>
                  <a:srgbClr val="FFFFFF"/>
                </a:solidFill>
                <a:latin typeface="Helvetica World"/>
                <a:ea typeface="Helvetica World"/>
                <a:cs typeface="Helvetica World"/>
                <a:sym typeface="Helvetica World"/>
              </a:rPr>
              <a:t> Terdapat ranjau yang random</a:t>
            </a:r>
          </a:p>
          <a:p>
            <a:pPr algn="l" marL="604519" indent="-302260" lvl="1">
              <a:lnSpc>
                <a:spcPts val="3919"/>
              </a:lnSpc>
              <a:buFont typeface="Arial"/>
              <a:buChar char="•"/>
            </a:pPr>
            <a:r>
              <a:rPr lang="en-US" sz="2799" spc="-89">
                <a:solidFill>
                  <a:srgbClr val="FFFFFF"/>
                </a:solidFill>
                <a:latin typeface="Helvetica World"/>
                <a:ea typeface="Helvetica World"/>
                <a:cs typeface="Helvetica World"/>
                <a:sym typeface="Helvetica World"/>
              </a:rPr>
              <a:t> Ukuran ubin dapat disesuaikan</a:t>
            </a:r>
          </a:p>
          <a:p>
            <a:pPr algn="l" marL="604519" indent="-302260" lvl="1">
              <a:lnSpc>
                <a:spcPts val="3919"/>
              </a:lnSpc>
              <a:buFont typeface="Arial"/>
              <a:buChar char="•"/>
            </a:pPr>
            <a:r>
              <a:rPr lang="en-US" sz="2799" spc="-89">
                <a:solidFill>
                  <a:srgbClr val="FFFFFF"/>
                </a:solidFill>
                <a:latin typeface="Helvetica World"/>
                <a:ea typeface="Helvetica World"/>
                <a:cs typeface="Helvetica World"/>
                <a:sym typeface="Helvetica World"/>
              </a:rPr>
              <a:t> Terdapat Timer untuk melacak waktu yang dihabiskan pada setiap permainan.</a:t>
            </a:r>
          </a:p>
          <a:p>
            <a:pPr algn="l" marL="604519" indent="-302260" lvl="1">
              <a:lnSpc>
                <a:spcPts val="3919"/>
              </a:lnSpc>
              <a:buFont typeface="Arial"/>
              <a:buChar char="•"/>
            </a:pPr>
            <a:r>
              <a:rPr lang="en-US" sz="2799" spc="-89">
                <a:solidFill>
                  <a:srgbClr val="FFFFFF"/>
                </a:solidFill>
                <a:latin typeface="Helvetica World"/>
                <a:ea typeface="Helvetica World"/>
                <a:cs typeface="Helvetica World"/>
                <a:sym typeface="Helvetica World"/>
              </a:rPr>
              <a:t> Tombol RESTART untuk mereset game.</a:t>
            </a:r>
          </a:p>
          <a:p>
            <a:pPr algn="l" marL="604519" indent="-302260" lvl="1">
              <a:lnSpc>
                <a:spcPts val="3919"/>
              </a:lnSpc>
              <a:buFont typeface="Arial"/>
              <a:buChar char="•"/>
            </a:pPr>
            <a:r>
              <a:rPr lang="en-US" sz="2799" spc="-89">
                <a:solidFill>
                  <a:srgbClr val="FFFFFF"/>
                </a:solidFill>
                <a:latin typeface="Helvetica World"/>
                <a:ea typeface="Helvetica World"/>
                <a:cs typeface="Helvetica World"/>
                <a:sym typeface="Helvetica World"/>
              </a:rPr>
              <a:t>Indikator visual untuk ranjau, ubin yang di-mark sebagai bendera, dan tanda tanya.</a:t>
            </a:r>
          </a:p>
        </p:txBody>
      </p:sp>
      <p:sp>
        <p:nvSpPr>
          <p:cNvPr name="TextBox 9" id="9"/>
          <p:cNvSpPr txBox="true"/>
          <p:nvPr/>
        </p:nvSpPr>
        <p:spPr>
          <a:xfrm rot="0">
            <a:off x="15057859" y="1000125"/>
            <a:ext cx="2201441" cy="280837"/>
          </a:xfrm>
          <a:prstGeom prst="rect">
            <a:avLst/>
          </a:prstGeom>
        </p:spPr>
        <p:txBody>
          <a:bodyPr anchor="t" rtlCol="false" tIns="0" lIns="0" bIns="0" rIns="0">
            <a:spAutoFit/>
          </a:bodyPr>
          <a:lstStyle/>
          <a:p>
            <a:pPr algn="r">
              <a:lnSpc>
                <a:spcPts val="2370"/>
              </a:lnSpc>
            </a:pPr>
            <a:r>
              <a:rPr lang="en-US" sz="1693" spc="-99">
                <a:solidFill>
                  <a:srgbClr val="FFFFFF"/>
                </a:solidFill>
                <a:latin typeface="Helvetica World"/>
                <a:ea typeface="Helvetica World"/>
                <a:cs typeface="Helvetica World"/>
                <a:sym typeface="Helvetica World"/>
              </a:rPr>
              <a:t>COMPANY PROFILE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1016857">
            <a:off x="-3085361" y="-2346488"/>
            <a:ext cx="24458723" cy="12297302"/>
          </a:xfrm>
          <a:custGeom>
            <a:avLst/>
            <a:gdLst/>
            <a:ahLst/>
            <a:cxnLst/>
            <a:rect r="r" b="b" t="t" l="l"/>
            <a:pathLst>
              <a:path h="12297302" w="24458723">
                <a:moveTo>
                  <a:pt x="0" y="0"/>
                </a:moveTo>
                <a:lnTo>
                  <a:pt x="24458722" y="0"/>
                </a:lnTo>
                <a:lnTo>
                  <a:pt x="24458722" y="12297302"/>
                </a:lnTo>
                <a:lnTo>
                  <a:pt x="0" y="122973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8910203" cy="10287000"/>
            <a:chOff x="0" y="0"/>
            <a:chExt cx="1172295" cy="1353437"/>
          </a:xfrm>
        </p:grpSpPr>
        <p:sp>
          <p:nvSpPr>
            <p:cNvPr name="Freeform 4" id="4"/>
            <p:cNvSpPr/>
            <p:nvPr/>
          </p:nvSpPr>
          <p:spPr>
            <a:xfrm flipH="false" flipV="false" rot="0">
              <a:off x="0" y="0"/>
              <a:ext cx="1172295" cy="1353437"/>
            </a:xfrm>
            <a:custGeom>
              <a:avLst/>
              <a:gdLst/>
              <a:ahLst/>
              <a:cxnLst/>
              <a:rect r="r" b="b" t="t" l="l"/>
              <a:pathLst>
                <a:path h="1353437" w="1172295">
                  <a:moveTo>
                    <a:pt x="0" y="0"/>
                  </a:moveTo>
                  <a:lnTo>
                    <a:pt x="1172295" y="0"/>
                  </a:lnTo>
                  <a:lnTo>
                    <a:pt x="1172295" y="1353437"/>
                  </a:lnTo>
                  <a:lnTo>
                    <a:pt x="0" y="1353437"/>
                  </a:lnTo>
                  <a:close/>
                </a:path>
              </a:pathLst>
            </a:custGeom>
            <a:blipFill>
              <a:blip r:embed="rId4"/>
              <a:stretch>
                <a:fillRect l="0" t="-429" r="0" b="-429"/>
              </a:stretch>
            </a:blipFill>
          </p:spPr>
        </p:sp>
      </p:grpSp>
      <p:sp>
        <p:nvSpPr>
          <p:cNvPr name="TextBox 5" id="5"/>
          <p:cNvSpPr txBox="true"/>
          <p:nvPr/>
        </p:nvSpPr>
        <p:spPr>
          <a:xfrm rot="0">
            <a:off x="1873935" y="747863"/>
            <a:ext cx="2124258" cy="280837"/>
          </a:xfrm>
          <a:prstGeom prst="rect">
            <a:avLst/>
          </a:prstGeom>
        </p:spPr>
        <p:txBody>
          <a:bodyPr anchor="t" rtlCol="false" tIns="0" lIns="0" bIns="0" rIns="0">
            <a:spAutoFit/>
          </a:bodyPr>
          <a:lstStyle/>
          <a:p>
            <a:pPr algn="l">
              <a:lnSpc>
                <a:spcPts val="2370"/>
              </a:lnSpc>
            </a:pPr>
            <a:r>
              <a:rPr lang="en-US" sz="1693" spc="-99">
                <a:solidFill>
                  <a:srgbClr val="FFFFFF"/>
                </a:solidFill>
                <a:latin typeface="Helvetica World"/>
                <a:ea typeface="Helvetica World"/>
                <a:cs typeface="Helvetica World"/>
                <a:sym typeface="Helvetica World"/>
              </a:rPr>
              <a:t>JALAN  KERJA</a:t>
            </a:r>
          </a:p>
        </p:txBody>
      </p:sp>
      <p:sp>
        <p:nvSpPr>
          <p:cNvPr name="TextBox 6" id="6"/>
          <p:cNvSpPr txBox="true"/>
          <p:nvPr/>
        </p:nvSpPr>
        <p:spPr>
          <a:xfrm rot="0">
            <a:off x="15057859" y="1000125"/>
            <a:ext cx="2201441" cy="280837"/>
          </a:xfrm>
          <a:prstGeom prst="rect">
            <a:avLst/>
          </a:prstGeom>
        </p:spPr>
        <p:txBody>
          <a:bodyPr anchor="t" rtlCol="false" tIns="0" lIns="0" bIns="0" rIns="0">
            <a:spAutoFit/>
          </a:bodyPr>
          <a:lstStyle/>
          <a:p>
            <a:pPr algn="r">
              <a:lnSpc>
                <a:spcPts val="2370"/>
              </a:lnSpc>
            </a:pPr>
            <a:r>
              <a:rPr lang="en-US" sz="1693" spc="-99">
                <a:solidFill>
                  <a:srgbClr val="FFFFFF"/>
                </a:solidFill>
                <a:latin typeface="Helvetica World"/>
                <a:ea typeface="Helvetica World"/>
                <a:cs typeface="Helvetica World"/>
                <a:sym typeface="Helvetica World"/>
              </a:rPr>
              <a:t>COMPANY PROFILE</a:t>
            </a:r>
          </a:p>
        </p:txBody>
      </p:sp>
      <p:sp>
        <p:nvSpPr>
          <p:cNvPr name="TextBox 7" id="7"/>
          <p:cNvSpPr txBox="true"/>
          <p:nvPr/>
        </p:nvSpPr>
        <p:spPr>
          <a:xfrm rot="0">
            <a:off x="8910203" y="4651003"/>
            <a:ext cx="9030775"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Alur Operasi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49273" y="1975357"/>
            <a:ext cx="13247669" cy="7468374"/>
          </a:xfrm>
          <a:custGeom>
            <a:avLst/>
            <a:gdLst/>
            <a:ahLst/>
            <a:cxnLst/>
            <a:rect r="r" b="b" t="t" l="l"/>
            <a:pathLst>
              <a:path h="7468374" w="13247669">
                <a:moveTo>
                  <a:pt x="0" y="0"/>
                </a:moveTo>
                <a:lnTo>
                  <a:pt x="13247669" y="0"/>
                </a:lnTo>
                <a:lnTo>
                  <a:pt x="13247669" y="7468373"/>
                </a:lnTo>
                <a:lnTo>
                  <a:pt x="0" y="7468373"/>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4747" y="1732099"/>
            <a:ext cx="13898933" cy="7818150"/>
          </a:xfrm>
          <a:custGeom>
            <a:avLst/>
            <a:gdLst/>
            <a:ahLst/>
            <a:cxnLst/>
            <a:rect r="r" b="b" t="t" l="l"/>
            <a:pathLst>
              <a:path h="7818150" w="13898933">
                <a:moveTo>
                  <a:pt x="0" y="0"/>
                </a:moveTo>
                <a:lnTo>
                  <a:pt x="13898933" y="0"/>
                </a:lnTo>
                <a:lnTo>
                  <a:pt x="13898933" y="7818150"/>
                </a:lnTo>
                <a:lnTo>
                  <a:pt x="0" y="7818150"/>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35846" y="1865619"/>
            <a:ext cx="13616308" cy="7676194"/>
          </a:xfrm>
          <a:custGeom>
            <a:avLst/>
            <a:gdLst/>
            <a:ahLst/>
            <a:cxnLst/>
            <a:rect r="r" b="b" t="t" l="l"/>
            <a:pathLst>
              <a:path h="7676194" w="13616308">
                <a:moveTo>
                  <a:pt x="0" y="0"/>
                </a:moveTo>
                <a:lnTo>
                  <a:pt x="13616308" y="0"/>
                </a:lnTo>
                <a:lnTo>
                  <a:pt x="13616308" y="7676194"/>
                </a:lnTo>
                <a:lnTo>
                  <a:pt x="0" y="7676194"/>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2B17"/>
        </a:solidFill>
      </p:bgPr>
    </p:bg>
    <p:spTree>
      <p:nvGrpSpPr>
        <p:cNvPr id="1" name=""/>
        <p:cNvGrpSpPr/>
        <p:nvPr/>
      </p:nvGrpSpPr>
      <p:grpSpPr>
        <a:xfrm>
          <a:off x="0" y="0"/>
          <a:ext cx="0" cy="0"/>
          <a:chOff x="0" y="0"/>
          <a:chExt cx="0" cy="0"/>
        </a:xfrm>
      </p:grpSpPr>
      <p:sp>
        <p:nvSpPr>
          <p:cNvPr name="Freeform 2" id="2"/>
          <p:cNvSpPr/>
          <p:nvPr/>
        </p:nvSpPr>
        <p:spPr>
          <a:xfrm flipH="false" flipV="false" rot="0">
            <a:off x="-2988854" y="-293810"/>
            <a:ext cx="24458723" cy="12297302"/>
          </a:xfrm>
          <a:custGeom>
            <a:avLst/>
            <a:gdLst/>
            <a:ahLst/>
            <a:cxnLst/>
            <a:rect r="r" b="b" t="t" l="l"/>
            <a:pathLst>
              <a:path h="12297302" w="24458723">
                <a:moveTo>
                  <a:pt x="0" y="0"/>
                </a:moveTo>
                <a:lnTo>
                  <a:pt x="24458723" y="0"/>
                </a:lnTo>
                <a:lnTo>
                  <a:pt x="24458723" y="12297303"/>
                </a:lnTo>
                <a:lnTo>
                  <a:pt x="0" y="12297303"/>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4747" y="1732099"/>
            <a:ext cx="13765929" cy="7743335"/>
          </a:xfrm>
          <a:custGeom>
            <a:avLst/>
            <a:gdLst/>
            <a:ahLst/>
            <a:cxnLst/>
            <a:rect r="r" b="b" t="t" l="l"/>
            <a:pathLst>
              <a:path h="7743335" w="13765929">
                <a:moveTo>
                  <a:pt x="0" y="0"/>
                </a:moveTo>
                <a:lnTo>
                  <a:pt x="13765929" y="0"/>
                </a:lnTo>
                <a:lnTo>
                  <a:pt x="13765929" y="7743335"/>
                </a:lnTo>
                <a:lnTo>
                  <a:pt x="0" y="7743335"/>
                </a:lnTo>
                <a:lnTo>
                  <a:pt x="0" y="0"/>
                </a:lnTo>
                <a:close/>
              </a:path>
            </a:pathLst>
          </a:custGeom>
          <a:blipFill>
            <a:blip r:embed="rId4"/>
            <a:stretch>
              <a:fillRect l="0" t="0" r="0" b="0"/>
            </a:stretch>
          </a:blipFill>
        </p:spPr>
      </p:sp>
      <p:sp>
        <p:nvSpPr>
          <p:cNvPr name="TextBox 4" id="4"/>
          <p:cNvSpPr txBox="true"/>
          <p:nvPr/>
        </p:nvSpPr>
        <p:spPr>
          <a:xfrm rot="0">
            <a:off x="559564" y="58615"/>
            <a:ext cx="15895732" cy="1673484"/>
          </a:xfrm>
          <a:prstGeom prst="rect">
            <a:avLst/>
          </a:prstGeom>
        </p:spPr>
        <p:txBody>
          <a:bodyPr anchor="t" rtlCol="false" tIns="0" lIns="0" bIns="0" rIns="0">
            <a:spAutoFit/>
          </a:bodyPr>
          <a:lstStyle/>
          <a:p>
            <a:pPr algn="r">
              <a:lnSpc>
                <a:spcPts val="12245"/>
              </a:lnSpc>
            </a:pPr>
            <a:r>
              <a:rPr lang="en-US" b="true" sz="13310" spc="-1437">
                <a:solidFill>
                  <a:srgbClr val="F4EEDF"/>
                </a:solidFill>
                <a:latin typeface="Noto Serif Display Bold"/>
                <a:ea typeface="Noto Serif Display Bold"/>
                <a:cs typeface="Noto Serif Display Bold"/>
                <a:sym typeface="Noto Serif Display Bold"/>
              </a:rPr>
              <a:t>Screenshots</a:t>
            </a:r>
            <a:r>
              <a:rPr lang="en-US" b="true" sz="13310" spc="-1437">
                <a:solidFill>
                  <a:srgbClr val="F4EEDF"/>
                </a:solidFill>
                <a:latin typeface="Noto Serif Display Bold"/>
                <a:ea typeface="Noto Serif Display Bold"/>
                <a:cs typeface="Noto Serif Display Bold"/>
                <a:sym typeface="Noto Serif Display Bold"/>
              </a:rPr>
              <a:t> codingan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DAGa1elTzz0</dc:identifier>
  <dcterms:modified xsi:type="dcterms:W3CDTF">2011-08-01T06:04:30Z</dcterms:modified>
  <cp:revision>1</cp:revision>
  <dc:title>Green and White Bold Hotel Company Profile Presentation</dc:title>
</cp:coreProperties>
</file>